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49" r:id="rId2"/>
    <p:sldId id="351" r:id="rId3"/>
    <p:sldId id="360" r:id="rId4"/>
    <p:sldId id="357" r:id="rId5"/>
    <p:sldId id="358" r:id="rId6"/>
    <p:sldId id="372" r:id="rId7"/>
    <p:sldId id="359" r:id="rId8"/>
    <p:sldId id="356" r:id="rId9"/>
    <p:sldId id="377" r:id="rId10"/>
    <p:sldId id="348" r:id="rId11"/>
    <p:sldId id="373" r:id="rId12"/>
    <p:sldId id="361" r:id="rId13"/>
    <p:sldId id="363" r:id="rId14"/>
    <p:sldId id="364" r:id="rId15"/>
    <p:sldId id="362" r:id="rId16"/>
    <p:sldId id="300" r:id="rId17"/>
    <p:sldId id="37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2038" autoAdjust="0"/>
    <p:restoredTop sz="91856" autoAdjust="0"/>
  </p:normalViewPr>
  <p:slideViewPr>
    <p:cSldViewPr snapToGrid="0" snapToObjects="1">
      <p:cViewPr varScale="1">
        <p:scale>
          <a:sx n="100" d="100"/>
          <a:sy n="100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we have this slide in matt’s talk?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7900-3624-A942-B5CF-93CE8214F11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design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8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boedit.org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hyperlink" Target="http://protege.stanford.edu/" TargetMode="External"/><Relationship Id="rId7" Type="http://schemas.openxmlformats.org/officeDocument/2006/relationships/hyperlink" Target="mailto:geneontology-oboedit-working-group@lists.sourceforge.net" TargetMode="External"/><Relationship Id="rId8" Type="http://schemas.openxmlformats.org/officeDocument/2006/relationships/hyperlink" Target="http://sourceforge.net/tracker/?group_id=36855&amp;atid=418257" TargetMode="External"/><Relationship Id="rId9" Type="http://schemas.openxmlformats.org/officeDocument/2006/relationships/hyperlink" Target="https://mailman.stanford.edu/mailman/listinfo/protege-owl" TargetMode="External"/><Relationship Id="rId10" Type="http://schemas.openxmlformats.org/officeDocument/2006/relationships/hyperlink" Target="https://mailman.stanford.edu/mailman/listinfo/p4-feedback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hyperlink" Target="http://www.phenot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ourceforge.net/tracker/index.php?func=detail&amp;aid=3456359&amp;group_id=36855&amp;atid=440764" TargetMode="Externa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wmf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://www.obofoundr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sourceforge.net/lists/listinfo/obo-discuss" TargetMode="External"/><Relationship Id="rId4" Type="http://schemas.openxmlformats.org/officeDocument/2006/relationships/hyperlink" Target="https://lists.sourceforge.net/lists/listinfo/obo-anatomy" TargetMode="External"/><Relationship Id="rId5" Type="http://schemas.openxmlformats.org/officeDocument/2006/relationships/hyperlink" Target="https://lists.sourceforge.net/lists/listinfo/obo-cell-type" TargetMode="External"/><Relationship Id="rId6" Type="http://schemas.openxmlformats.org/officeDocument/2006/relationships/hyperlink" Target="https://lists.sourceforge.net/lists/listinfo/obo-phenotyp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obofoundry.org/cgi-bin/discussion.cg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oportal.bioontology.org/" TargetMode="Externa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bi.ac.uk/ontology-lookup/" TargetMode="Externa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ls.wordvis.com/" TargetMode="Externa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ontobee.org/" TargetMode="Externa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hyperlink" Target="http://www.ebi.ac.uk/QuickG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migo.geneontology.org/" TargetMode="Externa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608" y="219240"/>
            <a:ext cx="8692444" cy="5227381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802329" y="2116870"/>
            <a:ext cx="5552554" cy="2087983"/>
            <a:chOff x="1046" y="1577"/>
            <a:chExt cx="3754" cy="1440"/>
          </a:xfrm>
        </p:grpSpPr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46" y="1584"/>
              <a:ext cx="538" cy="1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4"/>
            <p:cNvPicPr>
              <a:picLocks noChangeAspect="1" noChangeArrowheads="1"/>
            </p:cNvPicPr>
            <p:nvPr/>
          </p:nvPicPr>
          <p:blipFill>
            <a:blip r:embed="rId5"/>
            <a:srcRect l="5446" t="4420" r="5562" b="24861"/>
            <a:stretch>
              <a:fillRect/>
            </a:stretch>
          </p:blipFill>
          <p:spPr bwMode="auto">
            <a:xfrm>
              <a:off x="1680" y="1584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52" y="1584"/>
              <a:ext cx="1856" cy="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301" y="1577"/>
              <a:ext cx="499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80" y="2223"/>
              <a:ext cx="864" cy="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554" y="2153"/>
              <a:ext cx="57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2734" y="2177"/>
            <a:ext cx="674" cy="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" name="Image" r:id="rId10" imgW="2387302" imgH="2971429" progId="">
                    <p:embed/>
                  </p:oleObj>
                </mc:Choice>
                <mc:Fallback>
                  <p:oleObj name="Image" r:id="rId10" imgW="2387302" imgH="297142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177"/>
                          <a:ext cx="674" cy="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608" y="234540"/>
            <a:ext cx="8692444" cy="1462707"/>
          </a:xfrm>
        </p:spPr>
        <p:txBody>
          <a:bodyPr>
            <a:normAutofit/>
          </a:bodyPr>
          <a:lstStyle/>
          <a:p>
            <a:r>
              <a:rPr lang="en-US" b="1" dirty="0" smtClean="0"/>
              <a:t>Ontology Community</a:t>
            </a:r>
            <a:endParaRPr lang="en-US" b="1" dirty="0"/>
          </a:p>
        </p:txBody>
      </p:sp>
      <p:pic>
        <p:nvPicPr>
          <p:cNvPr id="13" name="Picture 12" descr="AnatomyCourseGraphic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3"/>
          <a:stretch/>
        </p:blipFill>
        <p:spPr>
          <a:xfrm>
            <a:off x="0" y="5796392"/>
            <a:ext cx="9144000" cy="728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54638" y="4916337"/>
            <a:ext cx="228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Melissa Haendel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795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3521" y="154424"/>
            <a:ext cx="8087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Two ontology editors and their development and user communities</a:t>
            </a:r>
            <a:endParaRPr lang="en-US" sz="3200" b="1" dirty="0"/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2138360" y="2001167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hlinkClick r:id="rId3"/>
              </a:rPr>
              <a:t>http://oboedit.org/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89915" y="1401003"/>
            <a:ext cx="55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OBOEdit</a:t>
            </a:r>
            <a:r>
              <a:rPr lang="en-US" sz="2400" b="1" dirty="0" smtClean="0"/>
              <a:t>- OBO ontology editor and viewer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833" t="15333" r="90658" b="70333"/>
          <a:stretch>
            <a:fillRect/>
          </a:stretch>
        </p:blipFill>
        <p:spPr>
          <a:xfrm>
            <a:off x="382411" y="1314994"/>
            <a:ext cx="1364604" cy="1436673"/>
          </a:xfrm>
          <a:prstGeom prst="rect">
            <a:avLst/>
          </a:prstGeom>
        </p:spPr>
      </p:pic>
      <p:pic>
        <p:nvPicPr>
          <p:cNvPr id="10" name="Picture 9" descr="Protege.ic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66" y="4072094"/>
            <a:ext cx="1110603" cy="1110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8360" y="4302926"/>
            <a:ext cx="5552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Protégé - OWL ontology editor and viewer</a:t>
            </a:r>
            <a:endParaRPr lang="en-US" sz="2400" b="1" dirty="0"/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2166115" y="4813365"/>
            <a:ext cx="390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hlinkClick r:id="rId6"/>
              </a:rPr>
              <a:t>http://protege.stanford.edu/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61118" y="2594766"/>
            <a:ext cx="6136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OBO-Edit Working Group </a:t>
            </a:r>
            <a:endParaRPr lang="en-GB" dirty="0" smtClean="0"/>
          </a:p>
          <a:p>
            <a:r>
              <a:rPr lang="en-GB" u="sng" dirty="0" smtClean="0">
                <a:hlinkClick r:id="rId7"/>
              </a:rPr>
              <a:t>geneontology</a:t>
            </a:r>
            <a:r>
              <a:rPr lang="en-GB" u="sng" dirty="0">
                <a:hlinkClick r:id="rId7"/>
              </a:rPr>
              <a:t>-oboedit-working-group@lists.sourceforge.net</a:t>
            </a:r>
            <a:endParaRPr lang="en-US" dirty="0"/>
          </a:p>
          <a:p>
            <a:r>
              <a:rPr lang="en-GB" dirty="0"/>
              <a:t>Bugs should be reported here:</a:t>
            </a:r>
            <a:endParaRPr lang="en-US" dirty="0"/>
          </a:p>
          <a:p>
            <a:r>
              <a:rPr lang="en-GB" u="sng" dirty="0">
                <a:hlinkClick r:id="rId8"/>
              </a:rPr>
              <a:t>http://sourceforge.net/tracker/?group_id=36855&amp;atid=418257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73818" y="5397500"/>
            <a:ext cx="5878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Protégé user group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9"/>
              </a:rPr>
              <a:t>https://mailman.stanford.edu/mailman/listinfo/protege-</a:t>
            </a:r>
            <a:r>
              <a:rPr lang="en-US" dirty="0" smtClean="0">
                <a:hlinkClick r:id="rId9"/>
              </a:rPr>
              <a:t>owl</a:t>
            </a:r>
            <a:endParaRPr lang="en-US" dirty="0" smtClean="0"/>
          </a:p>
          <a:p>
            <a:r>
              <a:rPr lang="en-US" dirty="0" smtClean="0"/>
              <a:t>Protégé 4.X feedback:</a:t>
            </a:r>
          </a:p>
          <a:p>
            <a:r>
              <a:rPr lang="en-US" dirty="0">
                <a:hlinkClick r:id="rId10"/>
              </a:rPr>
              <a:t>https://mailman.stanford.edu/mailman/listinfo/p4-</a:t>
            </a:r>
            <a:r>
              <a:rPr lang="en-US" dirty="0" smtClean="0">
                <a:hlinkClick r:id="rId10"/>
              </a:rPr>
              <a:t>feedback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64" y="4679243"/>
            <a:ext cx="3440135" cy="204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M</a:t>
            </a:r>
            <a:r>
              <a:rPr lang="en-US" sz="3600" b="1" dirty="0" smtClean="0"/>
              <a:t>echanisms of extracting knowledge from domain experts</a:t>
            </a:r>
            <a:endParaRPr lang="en-US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01192"/>
            <a:ext cx="3116679" cy="2308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4345766"/>
            <a:ext cx="2238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1862 Christian </a:t>
            </a:r>
            <a:r>
              <a:rPr lang="en-US" sz="1600" dirty="0" err="1" smtClean="0"/>
              <a:t>Schussele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rcRect t="19957" r="33021" b="42783"/>
          <a:stretch>
            <a:fillRect/>
          </a:stretch>
        </p:blipFill>
        <p:spPr>
          <a:xfrm>
            <a:off x="5080625" y="2101192"/>
            <a:ext cx="3823488" cy="13293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3778963" y="2819899"/>
            <a:ext cx="1061148" cy="1588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78963" y="4324199"/>
            <a:ext cx="1921926" cy="627481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3444" y="4962563"/>
            <a:ext cx="809977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</a:rPr>
              <a:t>Familiar tooling: Google docs, </a:t>
            </a:r>
            <a:r>
              <a:rPr lang="en-US" sz="2400" b="1" dirty="0" err="1" smtClean="0">
                <a:solidFill>
                  <a:srgbClr val="1F497D"/>
                </a:solidFill>
              </a:rPr>
              <a:t>Phenote</a:t>
            </a:r>
            <a:r>
              <a:rPr lang="en-US" sz="2400" b="1" dirty="0" smtClean="0">
                <a:solidFill>
                  <a:srgbClr val="1F497D"/>
                </a:solidFill>
              </a:rPr>
              <a:t>, Excel</a:t>
            </a:r>
          </a:p>
          <a:p>
            <a:r>
              <a:rPr lang="en-US" sz="2400" b="1" dirty="0" smtClean="0">
                <a:solidFill>
                  <a:srgbClr val="1F497D"/>
                </a:solidFill>
              </a:rPr>
              <a:t>Visualization: </a:t>
            </a:r>
            <a:r>
              <a:rPr lang="en-US" sz="2400" b="1" dirty="0" err="1" smtClean="0">
                <a:solidFill>
                  <a:srgbClr val="1F497D"/>
                </a:solidFill>
              </a:rPr>
              <a:t>Cmap</a:t>
            </a:r>
            <a:r>
              <a:rPr lang="en-US" sz="2400" b="1" dirty="0" smtClean="0">
                <a:solidFill>
                  <a:srgbClr val="1F497D"/>
                </a:solidFill>
              </a:rPr>
              <a:t>, </a:t>
            </a:r>
            <a:r>
              <a:rPr lang="en-US" sz="2400" b="1" dirty="0" err="1" smtClean="0">
                <a:solidFill>
                  <a:srgbClr val="1F497D"/>
                </a:solidFill>
              </a:rPr>
              <a:t>Vue</a:t>
            </a:r>
            <a:r>
              <a:rPr lang="en-US" sz="2400" b="1" dirty="0" smtClean="0">
                <a:solidFill>
                  <a:srgbClr val="1F497D"/>
                </a:solidFill>
              </a:rPr>
              <a:t>, </a:t>
            </a:r>
            <a:r>
              <a:rPr lang="en-US" sz="2400" b="1" dirty="0" err="1" smtClean="0">
                <a:solidFill>
                  <a:srgbClr val="1F497D"/>
                </a:solidFill>
              </a:rPr>
              <a:t>GraphViz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endParaRPr lang="en-US" sz="900" b="1" dirty="0" smtClean="0">
              <a:solidFill>
                <a:srgbClr val="1F497D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98" y="2797337"/>
            <a:ext cx="2962301" cy="12664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/>
          <p:cNvCxnSpPr/>
          <p:nvPr/>
        </p:nvCxnSpPr>
        <p:spPr>
          <a:xfrm rot="5400000" flipH="1" flipV="1">
            <a:off x="5898681" y="4487778"/>
            <a:ext cx="849489" cy="1588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V="1">
            <a:off x="5283471" y="3904815"/>
            <a:ext cx="1253737" cy="415722"/>
          </a:xfrm>
          <a:prstGeom prst="straightConnector1">
            <a:avLst/>
          </a:prstGeom>
          <a:ln w="44450" cap="flat" cmpd="sng" algn="ctr">
            <a:solidFill>
              <a:srgbClr val="4F81BD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rcRect l="12094" t="16647" r="4290" b="49874"/>
          <a:stretch>
            <a:fillRect/>
          </a:stretch>
        </p:blipFill>
        <p:spPr>
          <a:xfrm>
            <a:off x="7865532" y="2821487"/>
            <a:ext cx="1214967" cy="2130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 t="19957" r="92135" b="75987"/>
          <a:stretch>
            <a:fillRect/>
          </a:stretch>
        </p:blipFill>
        <p:spPr>
          <a:xfrm>
            <a:off x="5076010" y="2101192"/>
            <a:ext cx="1054888" cy="340024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459269" y="4040668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err="1">
                <a:hlinkClick r:id="rId8"/>
              </a:rPr>
              <a:t>www.phenote.org</a:t>
            </a:r>
            <a:r>
              <a:rPr lang="en-US" dirty="0">
                <a:hlinkClick r:id="rId8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2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tracker?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9608" y="1417638"/>
            <a:ext cx="798297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A tracker is a place to put a formal ontology request.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Trackers have long been used in the software community for keeping track of bugs, feature requests, etc.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In the ontology community, they are quite valuable because they provide a documented, structured requests for changes or additions. </a:t>
            </a:r>
          </a:p>
          <a:p>
            <a:pPr marL="342900" indent="-342900">
              <a:buFont typeface="Wingdings" charset="2"/>
              <a:buChar char="§"/>
            </a:pPr>
            <a:endParaRPr lang="en-US" sz="2400" dirty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Tracker IDs can be referenced in ontology metadata- such as in an editor note or definition annotation.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6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How do you write a tracker request?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6013" y="1295246"/>
            <a:ext cx="84419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It is important that when you make a tracker request, you provide as much information as possible, in order to facilitate the change you are requesting and future reference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For new terms, or term rearrangements, provide the intended hierarchy – both </a:t>
            </a:r>
            <a:r>
              <a:rPr lang="en-US" sz="2000" dirty="0" err="1"/>
              <a:t>S</a:t>
            </a:r>
            <a:r>
              <a:rPr lang="en-US" sz="2000" dirty="0" err="1" smtClean="0"/>
              <a:t>ubClass</a:t>
            </a:r>
            <a:r>
              <a:rPr lang="en-US" sz="2000" dirty="0" smtClean="0"/>
              <a:t> as well as any other relations required (such as </a:t>
            </a:r>
            <a:r>
              <a:rPr lang="en-US" sz="2000" dirty="0" err="1" smtClean="0"/>
              <a:t>partonomy</a:t>
            </a:r>
            <a:r>
              <a:rPr lang="en-US" sz="2000" dirty="0" smtClean="0"/>
              <a:t>)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Provide text definitions, that make sense in the Genus Differentia context, for all new or edited terms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Provide attribution for the definitions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Some commentary may occur on the tracker item, but can sometimes lead to long </a:t>
            </a:r>
            <a:r>
              <a:rPr lang="en-US" sz="2000" dirty="0" err="1" smtClean="0"/>
              <a:t>listserve</a:t>
            </a:r>
            <a:r>
              <a:rPr lang="en-US" sz="2000" dirty="0" smtClean="0"/>
              <a:t> discussions before returning to a decision on the tracker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smtClean="0"/>
              <a:t>Complex issues requiring decision are best first discussed on the </a:t>
            </a:r>
            <a:r>
              <a:rPr lang="en-US" sz="2000" dirty="0" err="1" smtClean="0"/>
              <a:t>listserves</a:t>
            </a:r>
            <a:r>
              <a:rPr lang="en-US" sz="2000" dirty="0" smtClean="0"/>
              <a:t> or in design documents, but its always better to say something somewhere!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5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Example tracker request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0" y="849688"/>
            <a:ext cx="914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hlinkClick r:id="rId2"/>
              </a:rPr>
              <a:t>https://sourceforge.net/tracker/index.php?func=detail&amp;aid=3456359&amp;group_id=36855&amp;atid=</a:t>
            </a:r>
            <a:r>
              <a:rPr lang="en-US" sz="1700" dirty="0" smtClean="0">
                <a:hlinkClick r:id="rId2"/>
              </a:rPr>
              <a:t>440764</a:t>
            </a:r>
            <a:endParaRPr lang="en-US" sz="1700" dirty="0" smtClean="0"/>
          </a:p>
          <a:p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203" t="13097" r="10312"/>
          <a:stretch/>
        </p:blipFill>
        <p:spPr>
          <a:xfrm>
            <a:off x="61204" y="1282700"/>
            <a:ext cx="9082796" cy="55777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213100" y="1206500"/>
            <a:ext cx="596900" cy="18254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6900" y="19558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6900" y="29210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96900" y="4902200"/>
            <a:ext cx="457200" cy="25400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3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Lists, trackers, ontologies, annotation, oh my! </a:t>
            </a:r>
            <a:endParaRPr lang="en-US" b="1" dirty="0"/>
          </a:p>
        </p:txBody>
      </p:sp>
      <p:pic>
        <p:nvPicPr>
          <p:cNvPr id="5" name="Picture 86" descr="track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0432" y="1213450"/>
            <a:ext cx="2840772" cy="182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ular Callout 5"/>
          <p:cNvSpPr/>
          <p:nvPr/>
        </p:nvSpPr>
        <p:spPr>
          <a:xfrm>
            <a:off x="6129042" y="1828960"/>
            <a:ext cx="2971800" cy="457200"/>
          </a:xfrm>
          <a:prstGeom prst="wedgeRectCallout">
            <a:avLst>
              <a:gd name="adj1" fmla="val -50524"/>
              <a:gd name="adj2" fmla="val 100290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requested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21" y="1575583"/>
            <a:ext cx="2227958" cy="1622200"/>
          </a:xfrm>
          <a:prstGeom prst="rect">
            <a:avLst/>
          </a:prstGeom>
        </p:spPr>
      </p:pic>
      <p:pic>
        <p:nvPicPr>
          <p:cNvPr id="9" name="Picture 19" descr="MCj0412176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828960"/>
            <a:ext cx="939800" cy="1143000"/>
          </a:xfrm>
          <a:prstGeom prst="rect">
            <a:avLst/>
          </a:prstGeom>
          <a:noFill/>
        </p:spPr>
      </p:pic>
      <p:pic>
        <p:nvPicPr>
          <p:cNvPr id="12" name="Picture 4" descr="teleost-discuss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79151" y="4428419"/>
            <a:ext cx="2595964" cy="166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ular Callout 12"/>
          <p:cNvSpPr/>
          <p:nvPr/>
        </p:nvSpPr>
        <p:spPr>
          <a:xfrm>
            <a:off x="6233843" y="5810512"/>
            <a:ext cx="2832100" cy="657014"/>
          </a:xfrm>
          <a:prstGeom prst="wedgeRectCallout">
            <a:avLst>
              <a:gd name="adj1" fmla="val -56187"/>
              <a:gd name="adj2" fmla="val -107184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</a:t>
            </a:r>
            <a:r>
              <a:rPr lang="en-US" dirty="0" smtClean="0"/>
              <a:t> discussed by community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4517063" y="2819752"/>
            <a:ext cx="1611979" cy="1342420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rgbClr val="FF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9"/>
          <p:cNvSpPr>
            <a:spLocks noChangeArrowheads="1"/>
          </p:cNvSpPr>
          <p:nvPr/>
        </p:nvSpPr>
        <p:spPr bwMode="auto">
          <a:xfrm rot="10982825">
            <a:off x="2745477" y="2719293"/>
            <a:ext cx="1611979" cy="1342420"/>
          </a:xfrm>
          <a:prstGeom prst="curvedLeftArrow">
            <a:avLst>
              <a:gd name="adj1" fmla="val 24444"/>
              <a:gd name="adj2" fmla="val 48889"/>
              <a:gd name="adj3" fmla="val 33333"/>
            </a:avLst>
          </a:prstGeom>
          <a:solidFill>
            <a:srgbClr val="FF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phenex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7" y="4513501"/>
            <a:ext cx="2554972" cy="17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ular Callout 16"/>
          <p:cNvSpPr/>
          <p:nvPr/>
        </p:nvSpPr>
        <p:spPr>
          <a:xfrm>
            <a:off x="185533" y="6214457"/>
            <a:ext cx="2971800" cy="457200"/>
          </a:xfrm>
          <a:prstGeom prst="wedgeRectCallout">
            <a:avLst>
              <a:gd name="adj1" fmla="val -34563"/>
              <a:gd name="adj2" fmla="val -154033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Term needed for annotation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32221" y="974852"/>
            <a:ext cx="2971800" cy="457200"/>
          </a:xfrm>
          <a:prstGeom prst="wedgeRectCallout">
            <a:avLst>
              <a:gd name="adj1" fmla="val -40742"/>
              <a:gd name="adj2" fmla="val 140446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Ontology Edited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57333" y="1650469"/>
            <a:ext cx="228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 IDs can be in ontology metadata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72200" y="3160772"/>
            <a:ext cx="256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Trackers are often </a:t>
            </a:r>
            <a:r>
              <a:rPr lang="en-US" dirty="0" err="1" smtClean="0"/>
              <a:t>autoemailed</a:t>
            </a:r>
            <a:r>
              <a:rPr lang="en-US" dirty="0" smtClean="0"/>
              <a:t> to integrated </a:t>
            </a:r>
            <a:r>
              <a:rPr lang="en-US" dirty="0" err="1" smtClean="0"/>
              <a:t>listserves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2221" y="3313172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Term brokers are being developed to create temp classes during ontology editing or annotation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777" y="4740030"/>
            <a:ext cx="1582438" cy="1134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ular Callout 25"/>
          <p:cNvSpPr/>
          <p:nvPr/>
        </p:nvSpPr>
        <p:spPr>
          <a:xfrm>
            <a:off x="3399979" y="6122662"/>
            <a:ext cx="2567241" cy="643543"/>
          </a:xfrm>
          <a:prstGeom prst="wedgeRectCallout">
            <a:avLst>
              <a:gd name="adj1" fmla="val 1477"/>
              <a:gd name="adj2" fmla="val -102788"/>
            </a:avLst>
          </a:prstGeom>
          <a:solidFill>
            <a:srgbClr val="8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Design and requirements analysis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11433" y="4097943"/>
            <a:ext cx="305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documents comment on existing ontologies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2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7276492" y="1079500"/>
            <a:ext cx="1065213" cy="64770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rapezoid 27"/>
          <p:cNvSpPr/>
          <p:nvPr/>
        </p:nvSpPr>
        <p:spPr>
          <a:xfrm>
            <a:off x="6131905" y="6007100"/>
            <a:ext cx="1040306" cy="682034"/>
          </a:xfrm>
          <a:prstGeom prst="trapezoi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44592" y="2679700"/>
            <a:ext cx="8509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/>
              <a:t>CARO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276492" y="3746500"/>
            <a:ext cx="1828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082942" y="4279900"/>
            <a:ext cx="641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TAO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228492" y="3746500"/>
            <a:ext cx="15240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228492" y="4279900"/>
            <a:ext cx="68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AAO</a:t>
            </a:r>
          </a:p>
        </p:txBody>
      </p:sp>
      <p:sp>
        <p:nvSpPr>
          <p:cNvPr id="12" name="Isosceles Triangle 11"/>
          <p:cNvSpPr>
            <a:spLocks noChangeArrowheads="1"/>
          </p:cNvSpPr>
          <p:nvPr/>
        </p:nvSpPr>
        <p:spPr bwMode="auto">
          <a:xfrm>
            <a:off x="4609492" y="4356100"/>
            <a:ext cx="1143000" cy="1066800"/>
          </a:xfrm>
          <a:prstGeom prst="triangle">
            <a:avLst>
              <a:gd name="adj" fmla="val 50000"/>
            </a:avLst>
          </a:prstGeom>
          <a:solidFill>
            <a:srgbClr val="FF6600">
              <a:alpha val="1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Isosceles Triangle 12"/>
          <p:cNvSpPr>
            <a:spLocks noChangeArrowheads="1"/>
          </p:cNvSpPr>
          <p:nvPr/>
        </p:nvSpPr>
        <p:spPr bwMode="auto">
          <a:xfrm>
            <a:off x="7276492" y="4356100"/>
            <a:ext cx="1143000" cy="1066800"/>
          </a:xfrm>
          <a:prstGeom prst="triangle">
            <a:avLst>
              <a:gd name="adj" fmla="val 50000"/>
            </a:avLst>
          </a:prstGeom>
          <a:solidFill>
            <a:srgbClr val="FF6600">
              <a:alpha val="1803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685692" y="5041900"/>
            <a:ext cx="671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XAO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733692" y="5041900"/>
            <a:ext cx="608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ZFA</a:t>
            </a:r>
          </a:p>
        </p:txBody>
      </p:sp>
      <p:sp>
        <p:nvSpPr>
          <p:cNvPr id="16" name="Regular Pentagon 16"/>
          <p:cNvSpPr>
            <a:spLocks noChangeArrowheads="1"/>
          </p:cNvSpPr>
          <p:nvPr/>
        </p:nvSpPr>
        <p:spPr bwMode="auto">
          <a:xfrm>
            <a:off x="7428892" y="2451100"/>
            <a:ext cx="1066800" cy="914400"/>
          </a:xfrm>
          <a:prstGeom prst="pentagon">
            <a:avLst/>
          </a:prstGeom>
          <a:solidFill>
            <a:srgbClr val="660066">
              <a:alpha val="3098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7809892" y="2755900"/>
            <a:ext cx="53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MA</a:t>
            </a:r>
          </a:p>
        </p:txBody>
      </p:sp>
      <p:sp>
        <p:nvSpPr>
          <p:cNvPr id="25" name="Diamond 24"/>
          <p:cNvSpPr/>
          <p:nvPr/>
        </p:nvSpPr>
        <p:spPr>
          <a:xfrm>
            <a:off x="4644696" y="1295400"/>
            <a:ext cx="1374496" cy="1066800"/>
          </a:xfrm>
          <a:prstGeom prst="diamond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19092" y="1231900"/>
            <a:ext cx="2863850" cy="4981740"/>
          </a:xfrm>
          <a:prstGeom prst="ellipse">
            <a:avLst/>
          </a:prstGeom>
          <a:solidFill>
            <a:schemeClr val="bg1">
              <a:lumMod val="75000"/>
              <a:alpha val="38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97511" y="1791732"/>
            <a:ext cx="99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UBERON</a:t>
            </a:r>
            <a:endParaRPr lang="en-US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38665" y="127000"/>
            <a:ext cx="8555567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latin typeface="+mj-lt"/>
                <a:ea typeface="+mj-ea"/>
                <a:cs typeface="+mj-cs"/>
              </a:rPr>
              <a:t>Your work affects others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46" y="4091248"/>
            <a:ext cx="943109" cy="1117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961" y="1079500"/>
            <a:ext cx="40754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Anatomy ontologies have very overlapping content</a:t>
            </a:r>
          </a:p>
          <a:p>
            <a:endParaRPr lang="en-US" sz="2400" dirty="0"/>
          </a:p>
          <a:p>
            <a:r>
              <a:rPr lang="en-US" sz="2400" dirty="0" smtClean="0"/>
              <a:t>We can reuse common design patterns gaining us: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Interoperability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Ease of implementation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Quality reasoning power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Decreased duplicative effort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/>
          </a:p>
          <a:p>
            <a:r>
              <a:rPr lang="en-US" sz="2400" dirty="0" smtClean="0"/>
              <a:t>It is likely nothing you do in an ontology will remain </a:t>
            </a:r>
            <a:r>
              <a:rPr lang="en-US" sz="2400" dirty="0" err="1" smtClean="0"/>
              <a:t>siloed</a:t>
            </a:r>
            <a:r>
              <a:rPr lang="en-US" sz="2400" dirty="0" smtClean="0"/>
              <a:t> - eventually it will matter in the greater context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Feeling the love? 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00400" y="319088"/>
            <a:ext cx="2743200" cy="494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8870" y="4160569"/>
            <a:ext cx="5160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http://</a:t>
            </a:r>
            <a:r>
              <a:rPr lang="en-US" sz="1400" dirty="0" err="1"/>
              <a:t>www.whatsthatbug.com</a:t>
            </a:r>
            <a:r>
              <a:rPr lang="en-US" sz="1400" dirty="0"/>
              <a:t>/2008/07/05/mating-</a:t>
            </a:r>
            <a:r>
              <a:rPr lang="en-US" sz="1400" dirty="0" err="1"/>
              <a:t>boxelder</a:t>
            </a:r>
            <a:r>
              <a:rPr lang="en-US" sz="1400" dirty="0"/>
              <a:t>-bugs/</a:t>
            </a:r>
          </a:p>
        </p:txBody>
      </p:sp>
    </p:spTree>
    <p:extLst>
      <p:ext uri="{BB962C8B-B14F-4D97-AF65-F5344CB8AC3E}">
        <p14:creationId xmlns:p14="http://schemas.microsoft.com/office/powerpoint/2010/main" val="88319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2006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8665" y="127000"/>
            <a:ext cx="8555567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OBO Foundry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9487" y="279990"/>
            <a:ext cx="3852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http://www.obofoundry.org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4208" y="6028795"/>
            <a:ext cx="892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than just a website, it</a:t>
            </a:r>
            <a:r>
              <a:rPr lang="fr-FR" sz="2400" dirty="0" smtClean="0"/>
              <a:t>’</a:t>
            </a:r>
            <a:r>
              <a:rPr lang="en-US" sz="2400" dirty="0" smtClean="0"/>
              <a:t>s a community of ontology developers dedicated to working together using common principles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123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OBO Foundry </a:t>
            </a:r>
            <a:r>
              <a:rPr lang="en-US" b="1" dirty="0" err="1" smtClean="0"/>
              <a:t>Listserves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103" y="1157940"/>
            <a:ext cx="802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anatomy ontology community has a large number of </a:t>
            </a:r>
            <a:r>
              <a:rPr lang="en-US" sz="2400" b="1" dirty="0" err="1" smtClean="0"/>
              <a:t>listeserves</a:t>
            </a:r>
            <a:r>
              <a:rPr lang="en-US" sz="2400" b="1" dirty="0" smtClean="0"/>
              <a:t> to coordinate collaborative efforts.  A list of lists is: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7543" y="2001826"/>
            <a:ext cx="6502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http://www.obofoundry.org/cgi-bin/</a:t>
            </a:r>
            <a:r>
              <a:rPr lang="en-US" sz="2400" dirty="0" smtClean="0">
                <a:hlinkClick r:id="rId2"/>
              </a:rPr>
              <a:t>discussion.cgi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2992" y="6030335"/>
            <a:ext cx="867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 that most of these are fairly low traffic, and these are archived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4536" y="2774299"/>
            <a:ext cx="3754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most relevant ones are:</a:t>
            </a: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47543" y="3281060"/>
            <a:ext cx="685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https://lists.sourceforge.net/lists/listinfo/obo-</a:t>
            </a:r>
            <a:r>
              <a:rPr lang="en-US" sz="2400" dirty="0" smtClean="0">
                <a:hlinkClick r:id="rId3"/>
              </a:rPr>
              <a:t>discuss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16941" y="3860566"/>
            <a:ext cx="708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https://lists.sourceforge.net/lists/listinfo/obo-</a:t>
            </a:r>
            <a:r>
              <a:rPr lang="en-US" sz="2400" dirty="0" smtClean="0">
                <a:hlinkClick r:id="rId4"/>
              </a:rPr>
              <a:t>anatomy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52909" y="4499930"/>
            <a:ext cx="7048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5"/>
              </a:rPr>
              <a:t>https://lists.sourceforge.net/lists/listinfo/obo-cell-</a:t>
            </a:r>
            <a:r>
              <a:rPr lang="en-US" sz="2400" dirty="0" smtClean="0">
                <a:hlinkClick r:id="rId5"/>
              </a:rPr>
              <a:t>type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152909" y="5168744"/>
            <a:ext cx="7329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linkClick r:id="rId6"/>
              </a:rPr>
              <a:t>https://lists.sourceforge.net/lists/listinfo/obo-</a:t>
            </a:r>
            <a:r>
              <a:rPr lang="en-US" sz="2400" dirty="0" smtClean="0">
                <a:solidFill>
                  <a:srgbClr val="FF0000"/>
                </a:solidFill>
                <a:hlinkClick r:id="rId6"/>
              </a:rPr>
              <a:t>phenotype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32608" y="219240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65" y="104008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      </a:t>
            </a:r>
            <a:r>
              <a:rPr lang="en-US" b="1" dirty="0" err="1" smtClean="0"/>
              <a:t>Bioportal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52465" y="642574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http://bioportal.bioontology.org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494" b="5561"/>
          <a:stretch/>
        </p:blipFill>
        <p:spPr>
          <a:xfrm>
            <a:off x="0" y="1208662"/>
            <a:ext cx="9144000" cy="4696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820" y="6135888"/>
            <a:ext cx="809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library of ontologies and ontology related 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24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94" y="136947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Ontology Lookup Service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957965" y="1002139"/>
            <a:ext cx="5186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http://www.ebi.ac.uk/ontology-lookup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776" b="5933"/>
          <a:stretch/>
        </p:blipFill>
        <p:spPr>
          <a:xfrm>
            <a:off x="0" y="1833136"/>
            <a:ext cx="9144000" cy="47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94" y="136947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Ontology Lookup Service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2404" y="6086788"/>
            <a:ext cx="464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and visualize OBO ontologies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45909" y="6025931"/>
            <a:ext cx="318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http://ols.wordvis.com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214" b="15659"/>
          <a:stretch/>
        </p:blipFill>
        <p:spPr>
          <a:xfrm>
            <a:off x="0" y="1955532"/>
            <a:ext cx="9144000" cy="3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0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" y="167545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          </a:t>
            </a:r>
            <a:r>
              <a:rPr lang="en-US" b="1" dirty="0" err="1" smtClean="0"/>
              <a:t>Ontobee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31700" y="576166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http://www.ontobee.org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020" b="5361"/>
          <a:stretch/>
        </p:blipFill>
        <p:spPr>
          <a:xfrm>
            <a:off x="0" y="1223960"/>
            <a:ext cx="9144000" cy="431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325" y="5934670"/>
            <a:ext cx="851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Query OBO </a:t>
            </a:r>
            <a:r>
              <a:rPr lang="en-US" sz="2400" dirty="0" smtClean="0"/>
              <a:t>ontologies, and provides </a:t>
            </a:r>
            <a:r>
              <a:rPr lang="en-US" sz="2400" dirty="0"/>
              <a:t>RDF </a:t>
            </a:r>
            <a:r>
              <a:rPr lang="en-US" sz="2400" dirty="0" smtClean="0"/>
              <a:t>supporting </a:t>
            </a:r>
            <a:r>
              <a:rPr lang="en-US" sz="2400" dirty="0"/>
              <a:t>remote query of </a:t>
            </a:r>
            <a:r>
              <a:rPr lang="en-US" sz="2400" dirty="0" smtClean="0"/>
              <a:t>each ontology </a:t>
            </a:r>
            <a:r>
              <a:rPr lang="en-US" sz="2400" dirty="0"/>
              <a:t>term and the Semantic </a:t>
            </a:r>
            <a:r>
              <a:rPr lang="en-US" sz="2400" dirty="0" smtClean="0"/>
              <a:t>Web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0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45790" b="14025"/>
          <a:stretch>
            <a:fillRect/>
          </a:stretch>
        </p:blipFill>
        <p:spPr>
          <a:xfrm>
            <a:off x="1688943" y="908532"/>
            <a:ext cx="5969000" cy="5916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3359" y="262201"/>
            <a:ext cx="3831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QuickGO</a:t>
            </a:r>
            <a:r>
              <a:rPr lang="en-US" sz="3600" b="1" dirty="0" smtClean="0"/>
              <a:t> at the EBI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222301" y="4880658"/>
            <a:ext cx="42370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 smtClean="0">
                <a:noFill/>
                <a:hlinkClick r:id="rId3"/>
              </a:rPr>
              <a:t>http://</a:t>
            </a:r>
            <a:r>
              <a:rPr lang="en-US" sz="2400" dirty="0" err="1" smtClean="0">
                <a:noFill/>
                <a:hlinkClick r:id="rId3"/>
              </a:rPr>
              <a:t>www.ebi.ac.uk/QuickGO</a:t>
            </a:r>
            <a:r>
              <a:rPr lang="en-US" sz="2400" dirty="0" smtClean="0">
                <a:noFill/>
                <a:hlinkClick r:id="rId3"/>
              </a:rPr>
              <a:t>/</a:t>
            </a:r>
            <a:endParaRPr lang="en-US" sz="24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4545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0" y="5912535"/>
            <a:ext cx="652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amigo.geneontology.org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AmiGO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0277" b="52268"/>
          <a:stretch/>
        </p:blipFill>
        <p:spPr>
          <a:xfrm>
            <a:off x="0" y="812800"/>
            <a:ext cx="9144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3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14852</TotalTime>
  <Words>774</Words>
  <Application>Microsoft Macintosh PowerPoint</Application>
  <PresentationFormat>On-screen Show (4:3)</PresentationFormat>
  <Paragraphs>108</Paragraphs>
  <Slides>17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Image</vt:lpstr>
      <vt:lpstr>Ontology Community</vt:lpstr>
      <vt:lpstr>PowerPoint Presentation</vt:lpstr>
      <vt:lpstr>OBO Foundry Listserves</vt:lpstr>
      <vt:lpstr>      Bioportal</vt:lpstr>
      <vt:lpstr>Ontology Lookup Service</vt:lpstr>
      <vt:lpstr>Ontology Lookup Service</vt:lpstr>
      <vt:lpstr>          Ontobee</vt:lpstr>
      <vt:lpstr>PowerPoint Presentation</vt:lpstr>
      <vt:lpstr>AmiGO</vt:lpstr>
      <vt:lpstr>PowerPoint Presentation</vt:lpstr>
      <vt:lpstr>Mechanisms of extracting knowledge from domain experts</vt:lpstr>
      <vt:lpstr>What is a tracker?</vt:lpstr>
      <vt:lpstr>How do you write a tracker request?</vt:lpstr>
      <vt:lpstr>Example tracker request</vt:lpstr>
      <vt:lpstr>Lists, trackers, ontologies, annotation, oh my! </vt:lpstr>
      <vt:lpstr>PowerPoint Presentation</vt:lpstr>
      <vt:lpstr>Feeling the love? 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Melissa Haendel</cp:lastModifiedBy>
  <cp:revision>180</cp:revision>
  <dcterms:created xsi:type="dcterms:W3CDTF">2011-07-27T03:26:29Z</dcterms:created>
  <dcterms:modified xsi:type="dcterms:W3CDTF">2013-07-30T01:14:13Z</dcterms:modified>
</cp:coreProperties>
</file>